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381" r:id="rId3"/>
    <p:sldId id="386" r:id="rId4"/>
    <p:sldId id="384" r:id="rId5"/>
    <p:sldId id="383" r:id="rId6"/>
    <p:sldId id="387" r:id="rId7"/>
    <p:sldId id="388" r:id="rId8"/>
    <p:sldId id="376" r:id="rId9"/>
    <p:sldId id="375" r:id="rId10"/>
    <p:sldId id="374" r:id="rId11"/>
    <p:sldId id="351" r:id="rId12"/>
    <p:sldId id="377" r:id="rId13"/>
    <p:sldId id="378" r:id="rId14"/>
    <p:sldId id="379" r:id="rId15"/>
    <p:sldId id="38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25" d="100"/>
          <a:sy n="125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2/26/2012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2/26/2012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2/26/2012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2/26/2012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30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4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Bayes</a:t>
            </a:r>
            <a:r>
              <a:rPr lang="en-US" dirty="0" smtClean="0"/>
              <a:t> and </a:t>
            </a:r>
            <a:r>
              <a:rPr lang="en-US" dirty="0" err="1" smtClean="0"/>
              <a:t>Kalman</a:t>
            </a:r>
            <a:r>
              <a:rPr lang="en-US" dirty="0" smtClean="0"/>
              <a:t> </a:t>
            </a:r>
            <a:r>
              <a:rPr lang="en-US" dirty="0" smtClean="0"/>
              <a:t>Filter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2/26/2012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Kalman</a:t>
            </a:r>
            <a:r>
              <a:rPr lang="en-US" dirty="0" smtClean="0"/>
              <a:t>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Kalman</a:t>
            </a:r>
            <a:r>
              <a:rPr lang="en-US" dirty="0" smtClean="0"/>
              <a:t> filter is a provably optimal (in terms of least-squared error) algorithm for fusing sensor measurements to produce an estimate of the state and the state covariance</a:t>
            </a:r>
          </a:p>
          <a:p>
            <a:pPr lvl="1"/>
            <a:r>
              <a:rPr lang="en-US" dirty="0" smtClean="0"/>
              <a:t>    state at time </a:t>
            </a:r>
            <a:r>
              <a:rPr lang="en-US" dirty="0" smtClean="0"/>
              <a:t>t</a:t>
            </a:r>
            <a:endParaRPr lang="en-US" dirty="0" smtClean="0"/>
          </a:p>
          <a:p>
            <a:pPr lvl="1"/>
            <a:r>
              <a:rPr lang="en-US" dirty="0" smtClean="0"/>
              <a:t>    state covariance at time </a:t>
            </a:r>
            <a:r>
              <a:rPr lang="en-US" dirty="0" smtClean="0"/>
              <a:t>t</a:t>
            </a:r>
            <a:endParaRPr lang="en-US" dirty="0"/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711200" y="2514600"/>
          <a:ext cx="355600" cy="457200"/>
        </p:xfrm>
        <a:graphic>
          <a:graphicData uri="http://schemas.openxmlformats.org/presentationml/2006/ole">
            <p:oleObj spid="_x0000_s57348" name="Equation" r:id="rId3" imgW="177480" imgH="228600" progId="Equation.3">
              <p:embed/>
            </p:oleObj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736600" y="2057400"/>
          <a:ext cx="304800" cy="457200"/>
        </p:xfrm>
        <a:graphic>
          <a:graphicData uri="http://schemas.openxmlformats.org/presentationml/2006/ole">
            <p:oleObj spid="_x0000_s57349" name="Equation" r:id="rId4" imgW="1522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Kalman</a:t>
            </a:r>
            <a:r>
              <a:rPr lang="en-US" dirty="0" smtClean="0"/>
              <a:t> filter estimates a process in two stages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b="1" dirty="0" smtClean="0"/>
              <a:t>prediction:</a:t>
            </a:r>
            <a:r>
              <a:rPr lang="en-US" dirty="0" smtClean="0"/>
              <a:t> current state and state covariance estimates are projected forward in time to predict the new state and state covariance</a:t>
            </a:r>
          </a:p>
          <a:p>
            <a:pPr marL="1005840" lvl="2" indent="-457200"/>
            <a:r>
              <a:rPr lang="en-US" dirty="0" smtClean="0"/>
              <a:t>“time update equations”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b="1" dirty="0" smtClean="0"/>
              <a:t>correction:</a:t>
            </a:r>
            <a:r>
              <a:rPr lang="en-US" dirty="0" smtClean="0"/>
              <a:t> the sensor measurements are incorporated into the predicted state to obtain improved estimates of the state and state covariance</a:t>
            </a:r>
          </a:p>
          <a:p>
            <a:pPr marL="1005840" lvl="2" indent="-457200"/>
            <a:r>
              <a:rPr lang="en-US" dirty="0" smtClean="0"/>
              <a:t>“measurement update equations”</a:t>
            </a:r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Kalman</a:t>
            </a:r>
            <a:r>
              <a:rPr lang="en-CA" dirty="0" smtClean="0"/>
              <a:t>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Curved Down Arrow 8"/>
          <p:cNvSpPr/>
          <p:nvPr/>
        </p:nvSpPr>
        <p:spPr>
          <a:xfrm>
            <a:off x="3238500" y="4572000"/>
            <a:ext cx="2667000" cy="4572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10800000">
            <a:off x="3238500" y="5638800"/>
            <a:ext cx="2667000" cy="4572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28800" y="5029200"/>
            <a:ext cx="1298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update</a:t>
            </a:r>
          </a:p>
          <a:p>
            <a:pPr algn="ctr"/>
            <a:r>
              <a:rPr lang="en-US" dirty="0" smtClean="0"/>
              <a:t>(predict)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940247" y="5029200"/>
            <a:ext cx="2150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measurement update</a:t>
            </a:r>
          </a:p>
          <a:p>
            <a:pPr algn="ctr"/>
            <a:r>
              <a:rPr lang="en-US" dirty="0" smtClean="0"/>
              <a:t>(correct)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Kalman</a:t>
            </a:r>
            <a:r>
              <a:rPr lang="en-US" dirty="0" smtClean="0"/>
              <a:t> Filter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Initialization</a:t>
            </a:r>
            <a:r>
              <a:rPr lang="en-US" dirty="0" smtClean="0"/>
              <a:t> </a:t>
            </a:r>
          </a:p>
          <a:p>
            <a:pPr marL="788670" lvl="1" indent="-514350"/>
            <a:r>
              <a:rPr lang="en-US" dirty="0" smtClean="0"/>
              <a:t>choose (guess) initial values for </a:t>
            </a:r>
            <a:r>
              <a:rPr lang="en-US" dirty="0" smtClean="0"/>
              <a:t>mean state </a:t>
            </a:r>
            <a:r>
              <a:rPr lang="en-US" dirty="0" smtClean="0"/>
              <a:t>and state covariance estimates</a:t>
            </a:r>
            <a:endParaRPr lang="en-US" dirty="0"/>
          </a:p>
        </p:txBody>
      </p:sp>
      <p:graphicFrame>
        <p:nvGraphicFramePr>
          <p:cNvPr id="74754" name="Object 2"/>
          <p:cNvGraphicFramePr>
            <a:graphicFrameLocks noChangeAspect="1"/>
          </p:cNvGraphicFramePr>
          <p:nvPr/>
        </p:nvGraphicFramePr>
        <p:xfrm>
          <a:off x="4381500" y="2209800"/>
          <a:ext cx="381000" cy="914400"/>
        </p:xfrm>
        <a:graphic>
          <a:graphicData uri="http://schemas.openxmlformats.org/presentationml/2006/ole">
            <p:oleObj spid="_x0000_s74754" name="Equation" r:id="rId3" imgW="19044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Kalman</a:t>
            </a:r>
            <a:r>
              <a:rPr lang="en-US" dirty="0" smtClean="0"/>
              <a:t> Filter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 smtClean="0"/>
              <a:t>Prediction:</a:t>
            </a:r>
            <a:r>
              <a:rPr lang="en-US" dirty="0" smtClean="0"/>
              <a:t> </a:t>
            </a:r>
          </a:p>
          <a:p>
            <a:pPr marL="788670" lvl="1" indent="-514350"/>
            <a:r>
              <a:rPr lang="en-US" dirty="0" smtClean="0"/>
              <a:t>predict the next state using the plant model</a:t>
            </a:r>
          </a:p>
          <a:p>
            <a:pPr marL="788670" lvl="1" indent="-514350"/>
            <a:endParaRPr lang="en-US" dirty="0" smtClean="0"/>
          </a:p>
          <a:p>
            <a:pPr marL="788670" lvl="1" indent="-514350"/>
            <a:endParaRPr lang="en-US" dirty="0" smtClean="0"/>
          </a:p>
          <a:p>
            <a:pPr marL="788670" lvl="1" indent="-514350"/>
            <a:r>
              <a:rPr lang="en-US" dirty="0" smtClean="0"/>
              <a:t>predicted state </a:t>
            </a:r>
            <a:r>
              <a:rPr lang="en-US" dirty="0" smtClean="0"/>
              <a:t>covariance grows (because we are not incorporating the sensor measurements yet)</a:t>
            </a:r>
          </a:p>
          <a:p>
            <a:pPr marL="788670" lvl="1" indent="-514350"/>
            <a:endParaRPr lang="en-US" dirty="0" smtClean="0"/>
          </a:p>
          <a:p>
            <a:pPr marL="788670" lvl="1" indent="-514350"/>
            <a:endParaRPr lang="en-US" dirty="0" smtClean="0"/>
          </a:p>
          <a:p>
            <a:pPr marL="1062990" lvl="2" indent="-514350"/>
            <a:r>
              <a:rPr lang="en-US" dirty="0" smtClean="0"/>
              <a:t>    covariance of the plant noise</a:t>
            </a:r>
            <a:endParaRPr lang="en-US" dirty="0"/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/>
        </p:nvGraphicFramePr>
        <p:xfrm>
          <a:off x="3505200" y="1905000"/>
          <a:ext cx="2133600" cy="457200"/>
        </p:xfrm>
        <a:graphic>
          <a:graphicData uri="http://schemas.openxmlformats.org/presentationml/2006/ole">
            <p:oleObj spid="_x0000_s75778" name="Equation" r:id="rId3" imgW="1066680" imgH="228600" progId="Equation.3">
              <p:embed/>
            </p:oleObj>
          </a:graphicData>
        </a:graphic>
      </p:graphicFrame>
      <p:graphicFrame>
        <p:nvGraphicFramePr>
          <p:cNvPr id="75779" name="Object 3"/>
          <p:cNvGraphicFramePr>
            <a:graphicFrameLocks noChangeAspect="1"/>
          </p:cNvGraphicFramePr>
          <p:nvPr/>
        </p:nvGraphicFramePr>
        <p:xfrm>
          <a:off x="3441700" y="3441700"/>
          <a:ext cx="2260600" cy="482600"/>
        </p:xfrm>
        <a:graphic>
          <a:graphicData uri="http://schemas.openxmlformats.org/presentationml/2006/ole">
            <p:oleObj spid="_x0000_s75779" name="Equation" r:id="rId4" imgW="1130040" imgH="241200" progId="Equation.3">
              <p:embed/>
            </p:oleObj>
          </a:graphicData>
        </a:graphic>
      </p:graphicFrame>
      <p:graphicFrame>
        <p:nvGraphicFramePr>
          <p:cNvPr id="75780" name="Object 4"/>
          <p:cNvGraphicFramePr>
            <a:graphicFrameLocks noChangeAspect="1"/>
          </p:cNvGraphicFramePr>
          <p:nvPr/>
        </p:nvGraphicFramePr>
        <p:xfrm>
          <a:off x="1117600" y="4102100"/>
          <a:ext cx="355600" cy="457200"/>
        </p:xfrm>
        <a:graphic>
          <a:graphicData uri="http://schemas.openxmlformats.org/presentationml/2006/ole">
            <p:oleObj spid="_x0000_s75780" name="Equation" r:id="rId5" imgW="1774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Kalman</a:t>
            </a:r>
            <a:r>
              <a:rPr lang="en-US" dirty="0" smtClean="0"/>
              <a:t> Filter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 smtClean="0"/>
              <a:t>Correction:</a:t>
            </a:r>
            <a:r>
              <a:rPr lang="en-US" dirty="0" smtClean="0"/>
              <a:t>  correct the predicted state using the sensor measurement</a:t>
            </a:r>
          </a:p>
          <a:p>
            <a:pPr marL="788670" lvl="1" indent="-514350"/>
            <a:r>
              <a:rPr lang="en-US" dirty="0" smtClean="0"/>
              <a:t>expected value of measurements (from measurement model)</a:t>
            </a:r>
          </a:p>
          <a:p>
            <a:pPr marL="788670" lvl="1" indent="-514350">
              <a:buNone/>
            </a:pPr>
            <a:endParaRPr lang="en-US" dirty="0" smtClean="0"/>
          </a:p>
          <a:p>
            <a:pPr marL="788670" lvl="1" indent="-514350">
              <a:buNone/>
            </a:pPr>
            <a:endParaRPr lang="en-US" sz="800" dirty="0" smtClean="0"/>
          </a:p>
          <a:p>
            <a:pPr marL="788670" lvl="1" indent="-514350"/>
            <a:r>
              <a:rPr lang="en-US" dirty="0" smtClean="0"/>
              <a:t>difference between actual and expected measurements</a:t>
            </a:r>
          </a:p>
          <a:p>
            <a:pPr marL="788670" lvl="1" indent="-514350"/>
            <a:endParaRPr lang="en-US" dirty="0" smtClean="0"/>
          </a:p>
          <a:p>
            <a:pPr marL="788670" lvl="1" indent="-514350"/>
            <a:endParaRPr lang="en-US" sz="800" dirty="0" smtClean="0"/>
          </a:p>
          <a:p>
            <a:pPr marL="788670" lvl="1" indent="-514350"/>
            <a:r>
              <a:rPr lang="en-US" dirty="0" smtClean="0"/>
              <a:t>measurement covariance</a:t>
            </a:r>
          </a:p>
          <a:p>
            <a:pPr marL="788670" lvl="1" indent="-514350"/>
            <a:endParaRPr lang="en-US" dirty="0" smtClean="0"/>
          </a:p>
          <a:p>
            <a:pPr marL="788670" lvl="1" indent="-514350"/>
            <a:endParaRPr lang="en-US" sz="800" dirty="0" smtClean="0"/>
          </a:p>
          <a:p>
            <a:pPr marL="788670" lvl="1" indent="-514350"/>
            <a:r>
              <a:rPr lang="en-US" dirty="0" err="1" smtClean="0"/>
              <a:t>Kalman</a:t>
            </a:r>
            <a:r>
              <a:rPr lang="en-US" dirty="0" smtClean="0"/>
              <a:t> gain</a:t>
            </a:r>
            <a:endParaRPr lang="en-US" dirty="0"/>
          </a:p>
        </p:txBody>
      </p:sp>
      <p:graphicFrame>
        <p:nvGraphicFramePr>
          <p:cNvPr id="76802" name="Object 2"/>
          <p:cNvGraphicFramePr>
            <a:graphicFrameLocks noChangeAspect="1"/>
          </p:cNvGraphicFramePr>
          <p:nvPr/>
        </p:nvGraphicFramePr>
        <p:xfrm>
          <a:off x="3987800" y="2120900"/>
          <a:ext cx="1168400" cy="457200"/>
        </p:xfrm>
        <a:graphic>
          <a:graphicData uri="http://schemas.openxmlformats.org/presentationml/2006/ole">
            <p:oleObj spid="_x0000_s76802" name="Equation" r:id="rId3" imgW="583920" imgH="228600" progId="Equation.3">
              <p:embed/>
            </p:oleObj>
          </a:graphicData>
        </a:graphic>
      </p:graphicFrame>
      <p:graphicFrame>
        <p:nvGraphicFramePr>
          <p:cNvPr id="76803" name="Object 3"/>
          <p:cNvGraphicFramePr>
            <a:graphicFrameLocks noChangeAspect="1"/>
          </p:cNvGraphicFramePr>
          <p:nvPr/>
        </p:nvGraphicFramePr>
        <p:xfrm>
          <a:off x="3911600" y="3124200"/>
          <a:ext cx="1295400" cy="457200"/>
        </p:xfrm>
        <a:graphic>
          <a:graphicData uri="http://schemas.openxmlformats.org/presentationml/2006/ole">
            <p:oleObj spid="_x0000_s76803" name="Equation" r:id="rId4" imgW="647640" imgH="228600" progId="Equation.3">
              <p:embed/>
            </p:oleObj>
          </a:graphicData>
        </a:graphic>
      </p:graphicFrame>
      <p:graphicFrame>
        <p:nvGraphicFramePr>
          <p:cNvPr id="76804" name="Object 4"/>
          <p:cNvGraphicFramePr>
            <a:graphicFrameLocks noChangeAspect="1"/>
          </p:cNvGraphicFramePr>
          <p:nvPr/>
        </p:nvGraphicFramePr>
        <p:xfrm>
          <a:off x="3429000" y="4152900"/>
          <a:ext cx="2286000" cy="482600"/>
        </p:xfrm>
        <a:graphic>
          <a:graphicData uri="http://schemas.openxmlformats.org/presentationml/2006/ole">
            <p:oleObj spid="_x0000_s76804" name="Equation" r:id="rId5" imgW="1143000" imgH="241200" progId="Equation.3">
              <p:embed/>
            </p:oleObj>
          </a:graphicData>
        </a:graphic>
      </p:graphicFrame>
      <p:graphicFrame>
        <p:nvGraphicFramePr>
          <p:cNvPr id="76805" name="Object 5"/>
          <p:cNvGraphicFramePr>
            <a:graphicFrameLocks noChangeAspect="1"/>
          </p:cNvGraphicFramePr>
          <p:nvPr/>
        </p:nvGraphicFramePr>
        <p:xfrm>
          <a:off x="3606800" y="5219700"/>
          <a:ext cx="1879600" cy="482600"/>
        </p:xfrm>
        <a:graphic>
          <a:graphicData uri="http://schemas.openxmlformats.org/presentationml/2006/ole">
            <p:oleObj spid="_x0000_s76805" name="Equation" r:id="rId6" imgW="93960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Kalman</a:t>
            </a:r>
            <a:r>
              <a:rPr lang="en-US" dirty="0" smtClean="0"/>
              <a:t> Filter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 smtClean="0"/>
              <a:t>State and state covariance:</a:t>
            </a:r>
            <a:r>
              <a:rPr lang="en-US" dirty="0" smtClean="0"/>
              <a:t> </a:t>
            </a:r>
          </a:p>
          <a:p>
            <a:pPr marL="788670" lvl="1" indent="-514350"/>
            <a:r>
              <a:rPr lang="en-US" dirty="0" smtClean="0"/>
              <a:t>new state estimate incorporating most recent measurement</a:t>
            </a:r>
          </a:p>
          <a:p>
            <a:pPr marL="788670" lvl="1" indent="-514350"/>
            <a:endParaRPr lang="en-US" dirty="0" smtClean="0"/>
          </a:p>
          <a:p>
            <a:pPr marL="788670" lvl="1" indent="-514350"/>
            <a:endParaRPr lang="en-US" dirty="0" smtClean="0"/>
          </a:p>
          <a:p>
            <a:pPr marL="788670" lvl="1" indent="-514350"/>
            <a:r>
              <a:rPr lang="en-US" dirty="0" smtClean="0"/>
              <a:t>new state covariance estimate</a:t>
            </a:r>
            <a:endParaRPr lang="en-US" dirty="0"/>
          </a:p>
        </p:txBody>
      </p:sp>
      <p:graphicFrame>
        <p:nvGraphicFramePr>
          <p:cNvPr id="77826" name="Object 2"/>
          <p:cNvGraphicFramePr>
            <a:graphicFrameLocks noChangeAspect="1"/>
          </p:cNvGraphicFramePr>
          <p:nvPr/>
        </p:nvGraphicFramePr>
        <p:xfrm>
          <a:off x="3683000" y="1905000"/>
          <a:ext cx="1778000" cy="457200"/>
        </p:xfrm>
        <a:graphic>
          <a:graphicData uri="http://schemas.openxmlformats.org/presentationml/2006/ole">
            <p:oleObj spid="_x0000_s77826" name="Equation" r:id="rId3" imgW="888840" imgH="228600" progId="Equation.3">
              <p:embed/>
            </p:oleObj>
          </a:graphicData>
        </a:graphic>
      </p:graphicFrame>
      <p:graphicFrame>
        <p:nvGraphicFramePr>
          <p:cNvPr id="77827" name="Object 3"/>
          <p:cNvGraphicFramePr>
            <a:graphicFrameLocks noChangeAspect="1"/>
          </p:cNvGraphicFramePr>
          <p:nvPr/>
        </p:nvGraphicFramePr>
        <p:xfrm>
          <a:off x="3429000" y="3124200"/>
          <a:ext cx="2286000" cy="482600"/>
        </p:xfrm>
        <a:graphic>
          <a:graphicData uri="http://schemas.openxmlformats.org/presentationml/2006/ole">
            <p:oleObj spid="_x0000_s77827" name="Equation" r:id="rId4" imgW="114300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Two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from the last lecture that the minimum variance estimate for combining two noisy measurements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r"/>
            <a:endParaRPr lang="en-US" dirty="0" smtClean="0"/>
          </a:p>
          <a:p>
            <a:pPr lvl="8" algn="r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claim</a:t>
            </a:r>
            <a:r>
              <a:rPr lang="en-US" dirty="0" smtClean="0"/>
              <a:t>: the </a:t>
            </a:r>
            <a:r>
              <a:rPr lang="en-US" dirty="0" smtClean="0"/>
              <a:t>estimate </a:t>
            </a:r>
            <a:r>
              <a:rPr lang="en-US" dirty="0" smtClean="0"/>
              <a:t>is a special case of the </a:t>
            </a:r>
            <a:r>
              <a:rPr lang="en-US" dirty="0" smtClean="0"/>
              <a:t>discrete </a:t>
            </a:r>
            <a:r>
              <a:rPr lang="en-US" dirty="0" err="1" smtClean="0"/>
              <a:t>Kalman</a:t>
            </a:r>
            <a:r>
              <a:rPr lang="en-US" dirty="0" smtClean="0"/>
              <a:t> </a:t>
            </a:r>
            <a:r>
              <a:rPr lang="en-US" dirty="0" smtClean="0"/>
              <a:t>filter algorithm</a:t>
            </a:r>
          </a:p>
          <a:p>
            <a:endParaRPr lang="en-US" dirty="0"/>
          </a:p>
        </p:txBody>
      </p:sp>
      <p:graphicFrame>
        <p:nvGraphicFramePr>
          <p:cNvPr id="94210" name="Object 2"/>
          <p:cNvGraphicFramePr>
            <a:graphicFrameLocks noChangeAspect="1"/>
          </p:cNvGraphicFramePr>
          <p:nvPr/>
        </p:nvGraphicFramePr>
        <p:xfrm>
          <a:off x="1092200" y="2376488"/>
          <a:ext cx="6959600" cy="2105025"/>
        </p:xfrm>
        <a:graphic>
          <a:graphicData uri="http://schemas.openxmlformats.org/presentationml/2006/ole">
            <p:oleObj spid="_x0000_s94210" name="Equation" r:id="rId3" imgW="3479760" imgH="9144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800600" y="1905000"/>
            <a:ext cx="1452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previous</a:t>
            </a:r>
          </a:p>
          <a:p>
            <a:pPr algn="ctr"/>
            <a:r>
              <a:rPr lang="en-US" dirty="0" smtClean="0"/>
              <a:t>measurement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52966" y="1905000"/>
            <a:ext cx="1452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measurement</a:t>
            </a:r>
          </a:p>
          <a:p>
            <a:pPr algn="ctr"/>
            <a:r>
              <a:rPr lang="en-US" dirty="0" smtClean="0"/>
              <a:t>difference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74804" y="3581400"/>
            <a:ext cx="875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Kalman</a:t>
            </a:r>
            <a:endParaRPr lang="en-US" dirty="0" smtClean="0"/>
          </a:p>
          <a:p>
            <a:pPr algn="ctr"/>
            <a:r>
              <a:rPr lang="en-US" dirty="0" smtClean="0"/>
              <a:t>gain</a:t>
            </a:r>
            <a:endParaRPr lang="en-US" dirty="0"/>
          </a:p>
        </p:txBody>
      </p:sp>
      <p:sp>
        <p:nvSpPr>
          <p:cNvPr id="12" name="Right Brace 11"/>
          <p:cNvSpPr/>
          <p:nvPr/>
        </p:nvSpPr>
        <p:spPr>
          <a:xfrm rot="5400000">
            <a:off x="6400800" y="3048000"/>
            <a:ext cx="152400" cy="9144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16200000">
            <a:off x="5448300" y="2476500"/>
            <a:ext cx="152400" cy="2286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e 13"/>
          <p:cNvSpPr/>
          <p:nvPr/>
        </p:nvSpPr>
        <p:spPr>
          <a:xfrm rot="16200000">
            <a:off x="7429500" y="2095500"/>
            <a:ext cx="152400" cy="9906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Discrete </a:t>
            </a:r>
            <a:r>
              <a:rPr lang="en-US" dirty="0" err="1" smtClean="0"/>
              <a:t>Kalman</a:t>
            </a:r>
            <a:r>
              <a:rPr lang="en-US" dirty="0" smtClean="0"/>
              <a:t>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estimates </a:t>
            </a:r>
            <a:r>
              <a:rPr lang="en-US" dirty="0" smtClean="0"/>
              <a:t>the state </a:t>
            </a:r>
            <a:r>
              <a:rPr lang="en-US" i="1" dirty="0" smtClean="0">
                <a:latin typeface="Times New Roman" pitchFamily="18" charset="0"/>
              </a:rPr>
              <a:t>x</a:t>
            </a:r>
            <a:r>
              <a:rPr lang="en-US" dirty="0" smtClean="0"/>
              <a:t> of a discrete-time controlled process that is governed by the linear stochastic difference </a:t>
            </a:r>
            <a:r>
              <a:rPr lang="en-US" dirty="0" smtClean="0"/>
              <a:t>equation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a measurement</a:t>
            </a:r>
            <a:endParaRPr lang="de-DE" dirty="0" smtClean="0"/>
          </a:p>
          <a:p>
            <a:endParaRPr lang="en-US" dirty="0"/>
          </a:p>
        </p:txBody>
      </p:sp>
      <p:graphicFrame>
        <p:nvGraphicFramePr>
          <p:cNvPr id="98306" name="Object 4"/>
          <p:cNvGraphicFramePr>
            <a:graphicFrameLocks noChangeAspect="1"/>
          </p:cNvGraphicFramePr>
          <p:nvPr/>
        </p:nvGraphicFramePr>
        <p:xfrm>
          <a:off x="2844800" y="2057400"/>
          <a:ext cx="3454400" cy="627063"/>
        </p:xfrm>
        <a:graphic>
          <a:graphicData uri="http://schemas.openxmlformats.org/presentationml/2006/ole">
            <p:oleObj spid="_x0000_s98306" name="Equation" r:id="rId3" imgW="1257120" imgH="228600" progId="Equation.3">
              <p:embed/>
            </p:oleObj>
          </a:graphicData>
        </a:graphic>
      </p:graphicFrame>
      <p:graphicFrame>
        <p:nvGraphicFramePr>
          <p:cNvPr id="98307" name="Object 5"/>
          <p:cNvGraphicFramePr>
            <a:graphicFrameLocks noChangeAspect="1"/>
          </p:cNvGraphicFramePr>
          <p:nvPr/>
        </p:nvGraphicFramePr>
        <p:xfrm>
          <a:off x="3455194" y="4021137"/>
          <a:ext cx="2233612" cy="627063"/>
        </p:xfrm>
        <a:graphic>
          <a:graphicData uri="http://schemas.openxmlformats.org/presentationml/2006/ole">
            <p:oleObj spid="_x0000_s98307" name="Equation" r:id="rId4" imgW="812520" imgH="2286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58000" y="2057400"/>
            <a:ext cx="15478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plant model</a:t>
            </a:r>
          </a:p>
          <a:p>
            <a:r>
              <a:rPr lang="en-US" dirty="0" smtClean="0"/>
              <a:t>process model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0" y="4001869"/>
            <a:ext cx="21004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measurement model</a:t>
            </a:r>
          </a:p>
          <a:p>
            <a:r>
              <a:rPr lang="en-US" dirty="0" smtClean="0"/>
              <a:t>observation model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F3AA-BEF3-4FF2-AE47-EBC1FAB5387E}" type="slidenum">
              <a:rPr lang="en-US"/>
              <a:pPr/>
              <a:t>4</a:t>
            </a:fld>
            <a:endParaRPr lang="en-US"/>
          </a:p>
        </p:txBody>
      </p:sp>
      <p:sp>
        <p:nvSpPr>
          <p:cNvPr id="123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Components of a Kalman Filter</a:t>
            </a:r>
            <a:endParaRPr lang="de-DE"/>
          </a:p>
        </p:txBody>
      </p:sp>
      <p:graphicFrame>
        <p:nvGraphicFramePr>
          <p:cNvPr id="1230851" name="Object 3"/>
          <p:cNvGraphicFramePr>
            <a:graphicFrameLocks noChangeAspect="1"/>
          </p:cNvGraphicFramePr>
          <p:nvPr/>
        </p:nvGraphicFramePr>
        <p:xfrm>
          <a:off x="903288" y="4797425"/>
          <a:ext cx="417512" cy="627063"/>
        </p:xfrm>
        <a:graphic>
          <a:graphicData uri="http://schemas.openxmlformats.org/presentationml/2006/ole">
            <p:oleObj spid="_x0000_s96258" name="Equation" r:id="rId3" imgW="152280" imgH="228600" progId="Equation.3">
              <p:embed/>
            </p:oleObj>
          </a:graphicData>
        </a:graphic>
      </p:graphicFrame>
      <p:sp>
        <p:nvSpPr>
          <p:cNvPr id="1230853" name="Text Box 5"/>
          <p:cNvSpPr txBox="1">
            <a:spLocks noChangeArrowheads="1"/>
          </p:cNvSpPr>
          <p:nvPr/>
        </p:nvSpPr>
        <p:spPr bwMode="auto">
          <a:xfrm>
            <a:off x="1622425" y="1425575"/>
            <a:ext cx="7126288" cy="1077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Matrix (nxn) that describes how the state evolves from </a:t>
            </a:r>
            <a:r>
              <a:rPr lang="en-US" sz="2400" i="1">
                <a:latin typeface="Times New Roman" pitchFamily="18" charset="0"/>
              </a:rPr>
              <a:t>t</a:t>
            </a:r>
            <a:r>
              <a:rPr lang="en-US" sz="2400"/>
              <a:t> to </a:t>
            </a:r>
            <a:r>
              <a:rPr lang="en-US" sz="2400" i="1">
                <a:latin typeface="Times New Roman" pitchFamily="18" charset="0"/>
              </a:rPr>
              <a:t>t-1</a:t>
            </a:r>
            <a:r>
              <a:rPr lang="en-US" sz="2400"/>
              <a:t> without controls or noise.</a:t>
            </a:r>
            <a:endParaRPr lang="de-DE" sz="2400"/>
          </a:p>
        </p:txBody>
      </p:sp>
      <p:graphicFrame>
        <p:nvGraphicFramePr>
          <p:cNvPr id="1230855" name="Object 7"/>
          <p:cNvGraphicFramePr>
            <a:graphicFrameLocks noChangeAspect="1"/>
          </p:cNvGraphicFramePr>
          <p:nvPr/>
        </p:nvGraphicFramePr>
        <p:xfrm>
          <a:off x="782638" y="1454150"/>
          <a:ext cx="487362" cy="627063"/>
        </p:xfrm>
        <a:graphic>
          <a:graphicData uri="http://schemas.openxmlformats.org/presentationml/2006/ole">
            <p:oleObj spid="_x0000_s96259" name="Equation" r:id="rId4" imgW="177480" imgH="228600" progId="Equation.3">
              <p:embed/>
            </p:oleObj>
          </a:graphicData>
        </a:graphic>
      </p:graphicFrame>
      <p:sp>
        <p:nvSpPr>
          <p:cNvPr id="1230856" name="Text Box 8"/>
          <p:cNvSpPr txBox="1">
            <a:spLocks noChangeArrowheads="1"/>
          </p:cNvSpPr>
          <p:nvPr/>
        </p:nvSpPr>
        <p:spPr bwMode="auto">
          <a:xfrm>
            <a:off x="1641475" y="2549525"/>
            <a:ext cx="7126288" cy="749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Matrix (nxl) that describes how the control </a:t>
            </a:r>
            <a:r>
              <a:rPr lang="en-US" sz="2400" i="1">
                <a:latin typeface="Times New Roman" pitchFamily="18" charset="0"/>
              </a:rPr>
              <a:t>u</a:t>
            </a:r>
            <a:r>
              <a:rPr lang="en-US" sz="2400" i="1" baseline="-25000">
                <a:latin typeface="Times New Roman" pitchFamily="18" charset="0"/>
              </a:rPr>
              <a:t>t</a:t>
            </a:r>
            <a:r>
              <a:rPr lang="en-US" sz="2400"/>
              <a:t> changes the state from </a:t>
            </a:r>
            <a:r>
              <a:rPr lang="en-US" sz="2400" i="1">
                <a:latin typeface="Times New Roman" pitchFamily="18" charset="0"/>
              </a:rPr>
              <a:t>t</a:t>
            </a:r>
            <a:r>
              <a:rPr lang="en-US" sz="2400"/>
              <a:t> to </a:t>
            </a:r>
            <a:r>
              <a:rPr lang="en-US" sz="2400" i="1">
                <a:latin typeface="Times New Roman" pitchFamily="18" charset="0"/>
              </a:rPr>
              <a:t>t-1</a:t>
            </a:r>
            <a:r>
              <a:rPr lang="en-US" sz="2400"/>
              <a:t>.</a:t>
            </a:r>
            <a:endParaRPr lang="de-DE" sz="2400"/>
          </a:p>
        </p:txBody>
      </p:sp>
      <p:graphicFrame>
        <p:nvGraphicFramePr>
          <p:cNvPr id="1230857" name="Object 9"/>
          <p:cNvGraphicFramePr>
            <a:graphicFrameLocks noChangeAspect="1"/>
          </p:cNvGraphicFramePr>
          <p:nvPr/>
        </p:nvGraphicFramePr>
        <p:xfrm>
          <a:off x="801688" y="2597150"/>
          <a:ext cx="487362" cy="627063"/>
        </p:xfrm>
        <a:graphic>
          <a:graphicData uri="http://schemas.openxmlformats.org/presentationml/2006/ole">
            <p:oleObj spid="_x0000_s96260" name="Equation" r:id="rId5" imgW="177480" imgH="228600" progId="Equation.3">
              <p:embed/>
            </p:oleObj>
          </a:graphicData>
        </a:graphic>
      </p:graphicFrame>
      <p:sp>
        <p:nvSpPr>
          <p:cNvPr id="1230858" name="Text Box 10"/>
          <p:cNvSpPr txBox="1">
            <a:spLocks noChangeArrowheads="1"/>
          </p:cNvSpPr>
          <p:nvPr/>
        </p:nvSpPr>
        <p:spPr bwMode="auto">
          <a:xfrm>
            <a:off x="1689100" y="3692525"/>
            <a:ext cx="7126288" cy="749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Matrix (kxn) that describes how to map the state </a:t>
            </a:r>
            <a:r>
              <a:rPr lang="en-US" sz="2400" i="1">
                <a:latin typeface="Times New Roman" pitchFamily="18" charset="0"/>
              </a:rPr>
              <a:t>x</a:t>
            </a:r>
            <a:r>
              <a:rPr lang="en-US" sz="2400" i="1" baseline="-25000">
                <a:latin typeface="Times New Roman" pitchFamily="18" charset="0"/>
              </a:rPr>
              <a:t>t</a:t>
            </a:r>
            <a:r>
              <a:rPr lang="en-US" sz="2400"/>
              <a:t> to an observation </a:t>
            </a:r>
            <a:r>
              <a:rPr lang="en-US" sz="2400" i="1">
                <a:latin typeface="Times New Roman" pitchFamily="18" charset="0"/>
              </a:rPr>
              <a:t>z</a:t>
            </a:r>
            <a:r>
              <a:rPr lang="en-US" sz="2400" i="1" baseline="-25000">
                <a:latin typeface="Times New Roman" pitchFamily="18" charset="0"/>
              </a:rPr>
              <a:t>t</a:t>
            </a:r>
            <a:r>
              <a:rPr lang="en-US" sz="2400"/>
              <a:t>.</a:t>
            </a:r>
            <a:endParaRPr lang="de-DE" sz="2400"/>
          </a:p>
        </p:txBody>
      </p:sp>
      <p:graphicFrame>
        <p:nvGraphicFramePr>
          <p:cNvPr id="1230859" name="Object 11"/>
          <p:cNvGraphicFramePr>
            <a:graphicFrameLocks noChangeAspect="1"/>
          </p:cNvGraphicFramePr>
          <p:nvPr/>
        </p:nvGraphicFramePr>
        <p:xfrm>
          <a:off x="849313" y="3759200"/>
          <a:ext cx="487362" cy="627063"/>
        </p:xfrm>
        <a:graphic>
          <a:graphicData uri="http://schemas.openxmlformats.org/presentationml/2006/ole">
            <p:oleObj spid="_x0000_s96261" name="Equation" r:id="rId6" imgW="177480" imgH="228600" progId="Equation.3">
              <p:embed/>
            </p:oleObj>
          </a:graphicData>
        </a:graphic>
      </p:graphicFrame>
      <p:graphicFrame>
        <p:nvGraphicFramePr>
          <p:cNvPr id="1230860" name="Object 12"/>
          <p:cNvGraphicFramePr>
            <a:graphicFrameLocks noChangeAspect="1"/>
          </p:cNvGraphicFramePr>
          <p:nvPr/>
        </p:nvGraphicFramePr>
        <p:xfrm>
          <a:off x="898525" y="5549900"/>
          <a:ext cx="419100" cy="627063"/>
        </p:xfrm>
        <a:graphic>
          <a:graphicData uri="http://schemas.openxmlformats.org/presentationml/2006/ole">
            <p:oleObj spid="_x0000_s96262" name="Equation" r:id="rId7" imgW="152280" imgH="228600" progId="Equation.3">
              <p:embed/>
            </p:oleObj>
          </a:graphicData>
        </a:graphic>
      </p:graphicFrame>
      <p:sp>
        <p:nvSpPr>
          <p:cNvPr id="1230861" name="Text Box 13"/>
          <p:cNvSpPr txBox="1">
            <a:spLocks noChangeArrowheads="1"/>
          </p:cNvSpPr>
          <p:nvPr/>
        </p:nvSpPr>
        <p:spPr bwMode="auto">
          <a:xfrm>
            <a:off x="1746250" y="4778375"/>
            <a:ext cx="7126288" cy="1406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Random variables representing the process and measurement noise that are assumed to be independent and normally distributed with covariance </a:t>
            </a:r>
            <a:r>
              <a:rPr lang="en-US" sz="2400" i="1">
                <a:latin typeface="Times New Roman" pitchFamily="18" charset="0"/>
              </a:rPr>
              <a:t>R</a:t>
            </a:r>
            <a:r>
              <a:rPr lang="en-US" sz="2400" i="1" baseline="-25000">
                <a:latin typeface="Times New Roman" pitchFamily="18" charset="0"/>
              </a:rPr>
              <a:t>t</a:t>
            </a:r>
            <a:r>
              <a:rPr lang="en-US" sz="2400"/>
              <a:t> and </a:t>
            </a:r>
            <a:r>
              <a:rPr lang="en-US" sz="2400" i="1">
                <a:latin typeface="Times New Roman" pitchFamily="18" charset="0"/>
              </a:rPr>
              <a:t>Q</a:t>
            </a:r>
            <a:r>
              <a:rPr lang="en-US" sz="2400" i="1" baseline="-25000">
                <a:latin typeface="Times New Roman" pitchFamily="18" charset="0"/>
              </a:rPr>
              <a:t>t</a:t>
            </a:r>
            <a:r>
              <a:rPr lang="en-US" sz="2400"/>
              <a:t> respectively.</a:t>
            </a:r>
            <a:endParaRPr lang="de-DE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853" grpId="0"/>
      <p:bldP spid="1230856" grpId="0"/>
      <p:bldP spid="1230858" grpId="0"/>
      <p:bldP spid="12308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90F90-4D72-4758-8BE6-040B5CB366FE}" type="slidenum">
              <a:rPr lang="en-US"/>
              <a:pPr/>
              <a:t>5</a:t>
            </a:fld>
            <a:endParaRPr lang="en-US"/>
          </a:p>
        </p:txBody>
      </p:sp>
      <p:sp>
        <p:nvSpPr>
          <p:cNvPr id="1244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424863" cy="641350"/>
          </a:xfrm>
        </p:spPr>
        <p:txBody>
          <a:bodyPr/>
          <a:lstStyle/>
          <a:p>
            <a:r>
              <a:rPr lang="en-US" dirty="0" err="1"/>
              <a:t>Kalman</a:t>
            </a:r>
            <a:r>
              <a:rPr lang="en-US" dirty="0"/>
              <a:t> Filter Algorithm </a:t>
            </a:r>
          </a:p>
        </p:txBody>
      </p:sp>
      <p:sp>
        <p:nvSpPr>
          <p:cNvPr id="1244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17613"/>
            <a:ext cx="8410575" cy="479901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000" dirty="0">
                <a:solidFill>
                  <a:schemeClr val="folHlink"/>
                </a:solidFill>
              </a:rPr>
              <a:t> </a:t>
            </a:r>
            <a:r>
              <a:rPr lang="en-US" sz="2400" dirty="0">
                <a:solidFill>
                  <a:schemeClr val="folHlink"/>
                </a:solidFill>
              </a:rPr>
              <a:t>Algorithm</a:t>
            </a:r>
            <a:r>
              <a:rPr lang="en-US" sz="2400" b="1" dirty="0">
                <a:solidFill>
                  <a:schemeClr val="folHlink"/>
                </a:solidFill>
              </a:rPr>
              <a:t> </a:t>
            </a:r>
            <a:r>
              <a:rPr lang="en-US" sz="2400" b="1" dirty="0" err="1">
                <a:solidFill>
                  <a:schemeClr val="folHlink"/>
                </a:solidFill>
              </a:rPr>
              <a:t>Kalman_filter</a:t>
            </a:r>
            <a:r>
              <a:rPr lang="en-US" sz="2400" dirty="0"/>
              <a:t>( </a:t>
            </a:r>
            <a:r>
              <a:rPr lang="en-US" sz="2400" dirty="0">
                <a:latin typeface="Symbol" pitchFamily="18" charset="2"/>
              </a:rPr>
              <a:t>m</a:t>
            </a:r>
            <a:r>
              <a:rPr lang="en-US" sz="2400" i="1" baseline="-25000" dirty="0"/>
              <a:t>t-1</a:t>
            </a:r>
            <a:r>
              <a:rPr lang="en-US" sz="2400" i="1" dirty="0"/>
              <a:t>,</a:t>
            </a:r>
            <a:r>
              <a:rPr lang="en-US" sz="2400" i="1" baseline="-25000" dirty="0"/>
              <a:t> </a:t>
            </a:r>
            <a:r>
              <a:rPr lang="en-US" sz="2400" dirty="0">
                <a:latin typeface="Symbol" pitchFamily="18" charset="2"/>
              </a:rPr>
              <a:t>S</a:t>
            </a:r>
            <a:r>
              <a:rPr lang="en-US" sz="2400" i="1" baseline="-25000" dirty="0"/>
              <a:t>t-1</a:t>
            </a:r>
            <a:r>
              <a:rPr lang="en-US" sz="2400" i="1" dirty="0"/>
              <a:t>, </a:t>
            </a:r>
            <a:r>
              <a:rPr lang="en-US" sz="2400" i="1" dirty="0" err="1"/>
              <a:t>u</a:t>
            </a:r>
            <a:r>
              <a:rPr lang="en-US" sz="2400" i="1" baseline="-25000" dirty="0" err="1"/>
              <a:t>t</a:t>
            </a:r>
            <a:r>
              <a:rPr lang="en-US" sz="2400" i="1" dirty="0"/>
              <a:t>, </a:t>
            </a:r>
            <a:r>
              <a:rPr lang="en-US" sz="2400" i="1" dirty="0" err="1"/>
              <a:t>z</a:t>
            </a:r>
            <a:r>
              <a:rPr lang="en-US" sz="2400" i="1" baseline="-25000" dirty="0" err="1"/>
              <a:t>t</a:t>
            </a:r>
            <a:r>
              <a:rPr lang="en-US" sz="2400" dirty="0"/>
              <a:t>):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endParaRPr lang="en-US" sz="2400" dirty="0">
              <a:latin typeface="Symbol" pitchFamily="18" charset="2"/>
            </a:endParaRP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 dirty="0"/>
              <a:t> Prediction:</a:t>
            </a:r>
            <a:endParaRPr lang="en-US" sz="2400" dirty="0">
              <a:solidFill>
                <a:schemeClr val="folHlink"/>
              </a:solidFill>
            </a:endParaRP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 dirty="0"/>
              <a:t>      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 dirty="0"/>
              <a:t>  </a:t>
            </a:r>
            <a:br>
              <a:rPr lang="en-US" sz="2400" dirty="0"/>
            </a:br>
            <a:endParaRPr lang="en-US" sz="2400" dirty="0"/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 dirty="0"/>
              <a:t> Correction: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 dirty="0"/>
              <a:t>      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 dirty="0"/>
              <a:t> 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 dirty="0"/>
              <a:t> </a:t>
            </a:r>
          </a:p>
          <a:p>
            <a:pPr marL="609600" indent="-609600">
              <a:lnSpc>
                <a:spcPct val="150000"/>
              </a:lnSpc>
              <a:buSzTx/>
              <a:buFontTx/>
              <a:buAutoNum type="arabicPeriod"/>
            </a:pPr>
            <a:r>
              <a:rPr lang="en-US" sz="2400" dirty="0"/>
              <a:t> </a:t>
            </a:r>
            <a:r>
              <a:rPr lang="en-US" sz="2400" dirty="0">
                <a:solidFill>
                  <a:schemeClr val="folHlink"/>
                </a:solidFill>
              </a:rPr>
              <a:t>Return</a:t>
            </a:r>
            <a:r>
              <a:rPr lang="en-US" sz="2400" dirty="0"/>
              <a:t> </a:t>
            </a:r>
            <a:r>
              <a:rPr lang="en-US" sz="2400" dirty="0" err="1">
                <a:latin typeface="Symbol" pitchFamily="18" charset="2"/>
              </a:rPr>
              <a:t>m</a:t>
            </a:r>
            <a:r>
              <a:rPr lang="en-US" sz="2400" i="1" baseline="-25000" dirty="0" err="1"/>
              <a:t>t</a:t>
            </a:r>
            <a:r>
              <a:rPr lang="en-US" sz="2400" i="1" dirty="0"/>
              <a:t>,</a:t>
            </a:r>
            <a:r>
              <a:rPr lang="en-US" sz="2400" i="1" baseline="-25000" dirty="0"/>
              <a:t> </a:t>
            </a:r>
            <a:r>
              <a:rPr lang="en-US" sz="2400" dirty="0">
                <a:latin typeface="Symbol" pitchFamily="18" charset="2"/>
              </a:rPr>
              <a:t>S</a:t>
            </a:r>
            <a:r>
              <a:rPr lang="en-US" sz="2400" i="1" baseline="-25000" dirty="0"/>
              <a:t>t</a:t>
            </a:r>
            <a:r>
              <a:rPr lang="en-US" sz="2400" dirty="0"/>
              <a:t>      </a:t>
            </a:r>
          </a:p>
        </p:txBody>
      </p:sp>
      <p:graphicFrame>
        <p:nvGraphicFramePr>
          <p:cNvPr id="1244164" name="Object 4"/>
          <p:cNvGraphicFramePr>
            <a:graphicFrameLocks noChangeAspect="1"/>
          </p:cNvGraphicFramePr>
          <p:nvPr/>
        </p:nvGraphicFramePr>
        <p:xfrm>
          <a:off x="1497013" y="2476500"/>
          <a:ext cx="2017712" cy="474663"/>
        </p:xfrm>
        <a:graphic>
          <a:graphicData uri="http://schemas.openxmlformats.org/presentationml/2006/ole">
            <p:oleObj spid="_x0000_s95234" name="Equation" r:id="rId3" imgW="1079280" imgH="253800" progId="Equation.3">
              <p:embed/>
            </p:oleObj>
          </a:graphicData>
        </a:graphic>
      </p:graphicFrame>
      <p:graphicFrame>
        <p:nvGraphicFramePr>
          <p:cNvPr id="1244165" name="Object 5"/>
          <p:cNvGraphicFramePr>
            <a:graphicFrameLocks noChangeAspect="1"/>
          </p:cNvGraphicFramePr>
          <p:nvPr/>
        </p:nvGraphicFramePr>
        <p:xfrm>
          <a:off x="1477963" y="2924175"/>
          <a:ext cx="2112962" cy="474663"/>
        </p:xfrm>
        <a:graphic>
          <a:graphicData uri="http://schemas.openxmlformats.org/presentationml/2006/ole">
            <p:oleObj spid="_x0000_s95235" name="Equation" r:id="rId4" imgW="1130040" imgH="253800" progId="Equation.3">
              <p:embed/>
            </p:oleObj>
          </a:graphicData>
        </a:graphic>
      </p:graphicFrame>
      <p:graphicFrame>
        <p:nvGraphicFramePr>
          <p:cNvPr id="1244166" name="Object 6"/>
          <p:cNvGraphicFramePr>
            <a:graphicFrameLocks noChangeAspect="1"/>
          </p:cNvGraphicFramePr>
          <p:nvPr/>
        </p:nvGraphicFramePr>
        <p:xfrm>
          <a:off x="1414463" y="4029075"/>
          <a:ext cx="3040062" cy="474663"/>
        </p:xfrm>
        <a:graphic>
          <a:graphicData uri="http://schemas.openxmlformats.org/presentationml/2006/ole">
            <p:oleObj spid="_x0000_s95236" name="Equation" r:id="rId5" imgW="1625400" imgH="253800" progId="Equation.3">
              <p:embed/>
            </p:oleObj>
          </a:graphicData>
        </a:graphic>
      </p:graphicFrame>
      <p:graphicFrame>
        <p:nvGraphicFramePr>
          <p:cNvPr id="1244167" name="Object 7"/>
          <p:cNvGraphicFramePr>
            <a:graphicFrameLocks noChangeAspect="1"/>
          </p:cNvGraphicFramePr>
          <p:nvPr/>
        </p:nvGraphicFramePr>
        <p:xfrm>
          <a:off x="1438275" y="4429125"/>
          <a:ext cx="2708275" cy="474663"/>
        </p:xfrm>
        <a:graphic>
          <a:graphicData uri="http://schemas.openxmlformats.org/presentationml/2006/ole">
            <p:oleObj spid="_x0000_s95237" name="Equation" r:id="rId6" imgW="1447560" imgH="253800" progId="Equation.3">
              <p:embed/>
            </p:oleObj>
          </a:graphicData>
        </a:graphic>
      </p:graphicFrame>
      <p:graphicFrame>
        <p:nvGraphicFramePr>
          <p:cNvPr id="1244168" name="Object 8"/>
          <p:cNvGraphicFramePr>
            <a:graphicFrameLocks noChangeAspect="1"/>
          </p:cNvGraphicFramePr>
          <p:nvPr/>
        </p:nvGraphicFramePr>
        <p:xfrm>
          <a:off x="1458913" y="4857750"/>
          <a:ext cx="2019300" cy="474663"/>
        </p:xfrm>
        <a:graphic>
          <a:graphicData uri="http://schemas.openxmlformats.org/presentationml/2006/ole">
            <p:oleObj spid="_x0000_s95238" name="Equation" r:id="rId7" imgW="10792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Two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combining two noisy measurements of a fixed scalar quantity is a static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1D</a:t>
            </a:r>
            <a:r>
              <a:rPr lang="en-US" dirty="0" smtClean="0"/>
              <a:t>-state estimation problem</a:t>
            </a:r>
          </a:p>
          <a:p>
            <a:pPr lvl="1"/>
            <a:r>
              <a:rPr lang="en-US" dirty="0" smtClean="0"/>
              <a:t>the state does not evolve as a function of time and does not depend on any control input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our measurements are direct (noisy) measurements of the state</a:t>
            </a:r>
            <a:endParaRPr lang="en-US" dirty="0"/>
          </a:p>
        </p:txBody>
      </p:sp>
      <p:graphicFrame>
        <p:nvGraphicFramePr>
          <p:cNvPr id="99330" name="Object 4"/>
          <p:cNvGraphicFramePr>
            <a:graphicFrameLocks noChangeAspect="1"/>
          </p:cNvGraphicFramePr>
          <p:nvPr/>
        </p:nvGraphicFramePr>
        <p:xfrm>
          <a:off x="5181600" y="2708275"/>
          <a:ext cx="3524250" cy="1254125"/>
        </p:xfrm>
        <a:graphic>
          <a:graphicData uri="http://schemas.openxmlformats.org/presentationml/2006/ole">
            <p:oleObj spid="_x0000_s99330" name="Equation" r:id="rId3" imgW="1282680" imgH="457200" progId="Equation.3">
              <p:embed/>
            </p:oleObj>
          </a:graphicData>
        </a:graphic>
      </p:graphicFrame>
      <p:graphicFrame>
        <p:nvGraphicFramePr>
          <p:cNvPr id="99331" name="Object 5"/>
          <p:cNvGraphicFramePr>
            <a:graphicFrameLocks noChangeAspect="1"/>
          </p:cNvGraphicFramePr>
          <p:nvPr/>
        </p:nvGraphicFramePr>
        <p:xfrm>
          <a:off x="5257800" y="5410200"/>
          <a:ext cx="1882775" cy="627063"/>
        </p:xfrm>
        <a:graphic>
          <a:graphicData uri="http://schemas.openxmlformats.org/presentationml/2006/ole">
            <p:oleObj spid="_x0000_s99331" name="Equation" r:id="rId4" imgW="685800" imgH="228600" progId="Equation.3">
              <p:embed/>
            </p:oleObj>
          </a:graphicData>
        </a:graphic>
      </p:graphicFrame>
      <p:graphicFrame>
        <p:nvGraphicFramePr>
          <p:cNvPr id="99332" name="Object 4"/>
          <p:cNvGraphicFramePr>
            <a:graphicFrameLocks noChangeAspect="1"/>
          </p:cNvGraphicFramePr>
          <p:nvPr/>
        </p:nvGraphicFramePr>
        <p:xfrm>
          <a:off x="523875" y="2708275"/>
          <a:ext cx="4048125" cy="627062"/>
        </p:xfrm>
        <a:graphic>
          <a:graphicData uri="http://schemas.openxmlformats.org/presentationml/2006/ole">
            <p:oleObj spid="_x0000_s99332" name="Equation" r:id="rId5" imgW="1473120" imgH="228600" progId="Equation.3">
              <p:embed/>
            </p:oleObj>
          </a:graphicData>
        </a:graphic>
      </p:graphicFrame>
      <p:graphicFrame>
        <p:nvGraphicFramePr>
          <p:cNvPr id="99333" name="Object 4"/>
          <p:cNvGraphicFramePr>
            <a:graphicFrameLocks noChangeAspect="1"/>
          </p:cNvGraphicFramePr>
          <p:nvPr/>
        </p:nvGraphicFramePr>
        <p:xfrm>
          <a:off x="1133475" y="5392738"/>
          <a:ext cx="2827338" cy="661987"/>
        </p:xfrm>
        <a:graphic>
          <a:graphicData uri="http://schemas.openxmlformats.org/presentationml/2006/ole">
            <p:oleObj spid="_x0000_s99333" name="Equation" r:id="rId6" imgW="102852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Two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start by initializing the </a:t>
            </a:r>
            <a:r>
              <a:rPr lang="en-US" dirty="0" err="1" smtClean="0"/>
              <a:t>Kalman</a:t>
            </a:r>
            <a:r>
              <a:rPr lang="en-US" dirty="0" smtClean="0"/>
              <a:t> filter with the first measurement and its variance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now substitute into the </a:t>
            </a:r>
            <a:r>
              <a:rPr lang="en-US" dirty="0" err="1" smtClean="0"/>
              <a:t>Kalman</a:t>
            </a:r>
            <a:r>
              <a:rPr lang="en-US" dirty="0" smtClean="0"/>
              <a:t> filter algorithm</a:t>
            </a:r>
            <a:endParaRPr lang="en-US" dirty="0"/>
          </a:p>
        </p:txBody>
      </p:sp>
      <p:graphicFrame>
        <p:nvGraphicFramePr>
          <p:cNvPr id="100354" name="Object 4"/>
          <p:cNvGraphicFramePr>
            <a:graphicFrameLocks noChangeAspect="1"/>
          </p:cNvGraphicFramePr>
          <p:nvPr/>
        </p:nvGraphicFramePr>
        <p:xfrm>
          <a:off x="3890962" y="2286000"/>
          <a:ext cx="1362075" cy="1916113"/>
        </p:xfrm>
        <a:graphic>
          <a:graphicData uri="http://schemas.openxmlformats.org/presentationml/2006/ole">
            <p:oleObj spid="_x0000_s100354" name="Equation" r:id="rId3" imgW="495000" imgH="6984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4600" y="2286000"/>
            <a:ext cx="10919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estimated</a:t>
            </a:r>
          </a:p>
          <a:p>
            <a:pPr algn="ctr"/>
            <a:r>
              <a:rPr lang="en-US" dirty="0" smtClean="0"/>
              <a:t>state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438400" y="3420070"/>
            <a:ext cx="11762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estimated</a:t>
            </a:r>
          </a:p>
          <a:p>
            <a:pPr algn="ctr"/>
            <a:r>
              <a:rPr lang="en-US" dirty="0" smtClean="0"/>
              <a:t>state</a:t>
            </a:r>
          </a:p>
          <a:p>
            <a:pPr algn="ctr"/>
            <a:r>
              <a:rPr lang="en-US" dirty="0" smtClean="0"/>
              <a:t>covariance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Plant or Process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describes how the system state changes as a function of time, control input, and noise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    state at time </a:t>
            </a:r>
            <a:r>
              <a:rPr lang="en-US" dirty="0" smtClean="0"/>
              <a:t>t</a:t>
            </a:r>
            <a:endParaRPr lang="en-US" dirty="0" smtClean="0"/>
          </a:p>
          <a:p>
            <a:pPr lvl="1"/>
            <a:r>
              <a:rPr lang="en-US" dirty="0" smtClean="0"/>
              <a:t>    control inputs at time </a:t>
            </a:r>
            <a:r>
              <a:rPr lang="en-US" dirty="0" smtClean="0"/>
              <a:t>t</a:t>
            </a:r>
            <a:endParaRPr lang="en-US" dirty="0" smtClean="0"/>
          </a:p>
          <a:p>
            <a:pPr lvl="1"/>
            <a:r>
              <a:rPr lang="en-US" dirty="0" smtClean="0"/>
              <a:t>    process noise at time </a:t>
            </a:r>
            <a:r>
              <a:rPr lang="en-US" dirty="0" smtClean="0"/>
              <a:t>t (assumed Gaussian with covariance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    state transition model or </a:t>
            </a:r>
            <a:r>
              <a:rPr lang="en-US" dirty="0" smtClean="0"/>
              <a:t>matrix at time t</a:t>
            </a:r>
            <a:endParaRPr lang="en-US" dirty="0" smtClean="0"/>
          </a:p>
          <a:p>
            <a:pPr lvl="1"/>
            <a:r>
              <a:rPr lang="en-US" dirty="0" smtClean="0"/>
              <a:t>    control-input model or </a:t>
            </a:r>
            <a:r>
              <a:rPr lang="en-US" dirty="0" smtClean="0"/>
              <a:t>matrix at time t</a:t>
            </a:r>
          </a:p>
          <a:p>
            <a:r>
              <a:rPr lang="en-US" dirty="0" smtClean="0"/>
              <a:t>note that the model is linear and assumes additive Gaussian noise</a:t>
            </a:r>
            <a:endParaRPr lang="en-US" dirty="0"/>
          </a:p>
        </p:txBody>
      </p:sp>
      <p:graphicFrame>
        <p:nvGraphicFramePr>
          <p:cNvPr id="73730" name="Object 2"/>
          <p:cNvGraphicFramePr>
            <a:graphicFrameLocks noChangeAspect="1"/>
          </p:cNvGraphicFramePr>
          <p:nvPr/>
        </p:nvGraphicFramePr>
        <p:xfrm>
          <a:off x="3289300" y="1981200"/>
          <a:ext cx="2565400" cy="457200"/>
        </p:xfrm>
        <a:graphic>
          <a:graphicData uri="http://schemas.openxmlformats.org/presentationml/2006/ole">
            <p:oleObj spid="_x0000_s73730" name="Equation" r:id="rId3" imgW="1282680" imgH="228600" progId="Equation.3">
              <p:embed/>
            </p:oleObj>
          </a:graphicData>
        </a:graphic>
      </p:graphicFrame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723900" y="3886200"/>
          <a:ext cx="355600" cy="457200"/>
        </p:xfrm>
        <a:graphic>
          <a:graphicData uri="http://schemas.openxmlformats.org/presentationml/2006/ole">
            <p:oleObj spid="_x0000_s73731" name="Equation" r:id="rId4" imgW="177480" imgH="228600" progId="Equation.3">
              <p:embed/>
            </p:oleObj>
          </a:graphicData>
        </a:graphic>
      </p:graphicFrame>
      <p:graphicFrame>
        <p:nvGraphicFramePr>
          <p:cNvPr id="73732" name="Object 4"/>
          <p:cNvGraphicFramePr>
            <a:graphicFrameLocks noChangeAspect="1"/>
          </p:cNvGraphicFramePr>
          <p:nvPr/>
        </p:nvGraphicFramePr>
        <p:xfrm>
          <a:off x="736600" y="3048000"/>
          <a:ext cx="304800" cy="457200"/>
        </p:xfrm>
        <a:graphic>
          <a:graphicData uri="http://schemas.openxmlformats.org/presentationml/2006/ole">
            <p:oleObj spid="_x0000_s73732" name="Equation" r:id="rId5" imgW="152280" imgH="228600" progId="Equation.3">
              <p:embed/>
            </p:oleObj>
          </a:graphicData>
        </a:graphic>
      </p:graphicFrame>
      <p:graphicFrame>
        <p:nvGraphicFramePr>
          <p:cNvPr id="73733" name="Object 5"/>
          <p:cNvGraphicFramePr>
            <a:graphicFrameLocks noChangeAspect="1"/>
          </p:cNvGraphicFramePr>
          <p:nvPr/>
        </p:nvGraphicFramePr>
        <p:xfrm>
          <a:off x="723900" y="3505200"/>
          <a:ext cx="355600" cy="457200"/>
        </p:xfrm>
        <a:graphic>
          <a:graphicData uri="http://schemas.openxmlformats.org/presentationml/2006/ole">
            <p:oleObj spid="_x0000_s73733" name="Equation" r:id="rId6" imgW="177480" imgH="228600" progId="Equation.3">
              <p:embed/>
            </p:oleObj>
          </a:graphicData>
        </a:graphic>
      </p:graphicFrame>
      <p:graphicFrame>
        <p:nvGraphicFramePr>
          <p:cNvPr id="73734" name="Object 6"/>
          <p:cNvGraphicFramePr>
            <a:graphicFrameLocks noChangeAspect="1"/>
          </p:cNvGraphicFramePr>
          <p:nvPr/>
        </p:nvGraphicFramePr>
        <p:xfrm>
          <a:off x="736600" y="2667000"/>
          <a:ext cx="304800" cy="457200"/>
        </p:xfrm>
        <a:graphic>
          <a:graphicData uri="http://schemas.openxmlformats.org/presentationml/2006/ole">
            <p:oleObj spid="_x0000_s73734" name="Equation" r:id="rId7" imgW="152280" imgH="228600" progId="Equation.3">
              <p:embed/>
            </p:oleObj>
          </a:graphicData>
        </a:graphic>
      </p:graphicFrame>
      <p:graphicFrame>
        <p:nvGraphicFramePr>
          <p:cNvPr id="73735" name="Object 7"/>
          <p:cNvGraphicFramePr>
            <a:graphicFrameLocks noChangeAspect="1"/>
          </p:cNvGraphicFramePr>
          <p:nvPr/>
        </p:nvGraphicFramePr>
        <p:xfrm>
          <a:off x="723900" y="4343400"/>
          <a:ext cx="355600" cy="457200"/>
        </p:xfrm>
        <a:graphic>
          <a:graphicData uri="http://schemas.openxmlformats.org/presentationml/2006/ole">
            <p:oleObj spid="_x0000_s73735" name="Equation" r:id="rId8" imgW="1774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Measurement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describes how sensor measurements vary as a function of the system state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     sensor measurement at time </a:t>
            </a:r>
            <a:r>
              <a:rPr lang="en-US" dirty="0" smtClean="0"/>
              <a:t>t</a:t>
            </a:r>
            <a:endParaRPr lang="en-US" dirty="0" smtClean="0"/>
          </a:p>
          <a:p>
            <a:pPr lvl="1"/>
            <a:r>
              <a:rPr lang="en-US" dirty="0" smtClean="0"/>
              <a:t>     sensor noise at time </a:t>
            </a:r>
            <a:r>
              <a:rPr lang="en-US" dirty="0" smtClean="0"/>
              <a:t>t (assumed Gaussian with covariance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     observation model or </a:t>
            </a:r>
            <a:r>
              <a:rPr lang="en-US" dirty="0" smtClean="0"/>
              <a:t>matrix</a:t>
            </a:r>
          </a:p>
          <a:p>
            <a:r>
              <a:rPr lang="en-US" dirty="0" smtClean="0"/>
              <a:t>notice that the model is linear and assumes additive Gaussian noise</a:t>
            </a:r>
            <a:endParaRPr lang="en-US" dirty="0" smtClean="0"/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3759200" y="1981200"/>
          <a:ext cx="1625600" cy="457200"/>
        </p:xfrm>
        <a:graphic>
          <a:graphicData uri="http://schemas.openxmlformats.org/presentationml/2006/ole">
            <p:oleObj spid="_x0000_s58372" name="Equation" r:id="rId3" imgW="812520" imgH="228600" progId="Equation.3">
              <p:embed/>
            </p:oleObj>
          </a:graphicData>
        </a:graphic>
      </p:graphicFrame>
      <p:graphicFrame>
        <p:nvGraphicFramePr>
          <p:cNvPr id="58373" name="Object 5"/>
          <p:cNvGraphicFramePr>
            <a:graphicFrameLocks noChangeAspect="1"/>
          </p:cNvGraphicFramePr>
          <p:nvPr/>
        </p:nvGraphicFramePr>
        <p:xfrm>
          <a:off x="774700" y="2667000"/>
          <a:ext cx="304800" cy="457200"/>
        </p:xfrm>
        <a:graphic>
          <a:graphicData uri="http://schemas.openxmlformats.org/presentationml/2006/ole">
            <p:oleObj spid="_x0000_s58373" name="Equation" r:id="rId4" imgW="152280" imgH="228600" progId="Equation.3">
              <p:embed/>
            </p:oleObj>
          </a:graphicData>
        </a:graphic>
      </p:graphicFrame>
      <p:graphicFrame>
        <p:nvGraphicFramePr>
          <p:cNvPr id="58374" name="Object 6"/>
          <p:cNvGraphicFramePr>
            <a:graphicFrameLocks noChangeAspect="1"/>
          </p:cNvGraphicFramePr>
          <p:nvPr/>
        </p:nvGraphicFramePr>
        <p:xfrm>
          <a:off x="787400" y="3048000"/>
          <a:ext cx="304800" cy="457200"/>
        </p:xfrm>
        <a:graphic>
          <a:graphicData uri="http://schemas.openxmlformats.org/presentationml/2006/ole">
            <p:oleObj spid="_x0000_s58374" name="Equation" r:id="rId5" imgW="152280" imgH="228600" progId="Equation.3">
              <p:embed/>
            </p:oleObj>
          </a:graphicData>
        </a:graphic>
      </p:graphicFrame>
      <p:graphicFrame>
        <p:nvGraphicFramePr>
          <p:cNvPr id="58375" name="Object 7"/>
          <p:cNvGraphicFramePr>
            <a:graphicFrameLocks noChangeAspect="1"/>
          </p:cNvGraphicFramePr>
          <p:nvPr/>
        </p:nvGraphicFramePr>
        <p:xfrm>
          <a:off x="736600" y="3441700"/>
          <a:ext cx="355600" cy="457200"/>
        </p:xfrm>
        <a:graphic>
          <a:graphicData uri="http://schemas.openxmlformats.org/presentationml/2006/ole">
            <p:oleObj spid="_x0000_s58375" name="Equation" r:id="rId6" imgW="1774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2742</TotalTime>
  <Words>622</Words>
  <Application>Microsoft Office PowerPoint</Application>
  <PresentationFormat>On-screen Show (4:3)</PresentationFormat>
  <Paragraphs>153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Origin</vt:lpstr>
      <vt:lpstr>Microsoft Equation 3.0</vt:lpstr>
      <vt:lpstr>Day 20</vt:lpstr>
      <vt:lpstr>Combining Two Noisy Measurements</vt:lpstr>
      <vt:lpstr>Discrete Kalman Filter</vt:lpstr>
      <vt:lpstr>Components of a Kalman Filter</vt:lpstr>
      <vt:lpstr>Kalman Filter Algorithm </vt:lpstr>
      <vt:lpstr>Combining Two Noisy Measurements</vt:lpstr>
      <vt:lpstr>Combining Two Noisy Measurements</vt:lpstr>
      <vt:lpstr>Plant or Process Model</vt:lpstr>
      <vt:lpstr>Measurement Model</vt:lpstr>
      <vt:lpstr>Kalman Filter</vt:lpstr>
      <vt:lpstr>Kalman Filter</vt:lpstr>
      <vt:lpstr>Kalman Filter Algorithm</vt:lpstr>
      <vt:lpstr>Kalman Filter Algorithm</vt:lpstr>
      <vt:lpstr>Kalman Filter Algorithm</vt:lpstr>
      <vt:lpstr>Kalman Filter Algorithm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60</cp:revision>
  <dcterms:created xsi:type="dcterms:W3CDTF">2011-01-07T01:27:12Z</dcterms:created>
  <dcterms:modified xsi:type="dcterms:W3CDTF">2012-02-26T22:00:52Z</dcterms:modified>
</cp:coreProperties>
</file>